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FB"/>
    <a:srgbClr val="EDCE11"/>
    <a:srgbClr val="E2C30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6357" autoAdjust="0"/>
  </p:normalViewPr>
  <p:slideViewPr>
    <p:cSldViewPr snapToGrid="0">
      <p:cViewPr>
        <p:scale>
          <a:sx n="125" d="100"/>
          <a:sy n="125" d="100"/>
        </p:scale>
        <p:origin x="3078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CF2D-40AF-4AA7-9704-38E672E9A623}" type="datetimeFigureOut">
              <a:rPr lang="es-PE" smtClean="0"/>
              <a:t>05/05/2026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363-39A3-495E-B71F-F9DB02A941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275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CF2D-40AF-4AA7-9704-38E672E9A623}" type="datetimeFigureOut">
              <a:rPr lang="es-PE" smtClean="0"/>
              <a:t>05/05/2026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363-39A3-495E-B71F-F9DB02A941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33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CF2D-40AF-4AA7-9704-38E672E9A623}" type="datetimeFigureOut">
              <a:rPr lang="es-PE" smtClean="0"/>
              <a:t>05/05/2026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363-39A3-495E-B71F-F9DB02A941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713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CF2D-40AF-4AA7-9704-38E672E9A623}" type="datetimeFigureOut">
              <a:rPr lang="es-PE" smtClean="0"/>
              <a:t>05/05/2026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363-39A3-495E-B71F-F9DB02A941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677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CF2D-40AF-4AA7-9704-38E672E9A623}" type="datetimeFigureOut">
              <a:rPr lang="es-PE" smtClean="0"/>
              <a:t>05/05/2026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363-39A3-495E-B71F-F9DB02A941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685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CF2D-40AF-4AA7-9704-38E672E9A623}" type="datetimeFigureOut">
              <a:rPr lang="es-PE" smtClean="0"/>
              <a:t>05/05/2026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363-39A3-495E-B71F-F9DB02A941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73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CF2D-40AF-4AA7-9704-38E672E9A623}" type="datetimeFigureOut">
              <a:rPr lang="es-PE" smtClean="0"/>
              <a:t>05/05/2026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363-39A3-495E-B71F-F9DB02A941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207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CF2D-40AF-4AA7-9704-38E672E9A623}" type="datetimeFigureOut">
              <a:rPr lang="es-PE" smtClean="0"/>
              <a:t>05/05/2026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363-39A3-495E-B71F-F9DB02A941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072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CF2D-40AF-4AA7-9704-38E672E9A623}" type="datetimeFigureOut">
              <a:rPr lang="es-PE" smtClean="0"/>
              <a:t>05/05/2026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363-39A3-495E-B71F-F9DB02A941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094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CF2D-40AF-4AA7-9704-38E672E9A623}" type="datetimeFigureOut">
              <a:rPr lang="es-PE" smtClean="0"/>
              <a:t>05/05/2026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363-39A3-495E-B71F-F9DB02A941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895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CF2D-40AF-4AA7-9704-38E672E9A623}" type="datetimeFigureOut">
              <a:rPr lang="es-PE" smtClean="0"/>
              <a:t>05/05/2026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C363-39A3-495E-B71F-F9DB02A941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768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D3CF2D-40AF-4AA7-9704-38E672E9A623}" type="datetimeFigureOut">
              <a:rPr lang="es-PE" smtClean="0"/>
              <a:t>05/05/2026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AEC363-39A3-495E-B71F-F9DB02A941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070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unat.gob.pe/legislacion/superin/2026/000075-2026.pdf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grama de flujo: entrada manual 28">
            <a:extLst>
              <a:ext uri="{FF2B5EF4-FFF2-40B4-BE49-F238E27FC236}">
                <a16:creationId xmlns:a16="http://schemas.microsoft.com/office/drawing/2014/main" id="{17D1B1AD-9C93-8775-548B-4C24CC157829}"/>
              </a:ext>
            </a:extLst>
          </p:cNvPr>
          <p:cNvSpPr/>
          <p:nvPr/>
        </p:nvSpPr>
        <p:spPr>
          <a:xfrm flipV="1">
            <a:off x="0" y="3043645"/>
            <a:ext cx="6857994" cy="24652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67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67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67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670"/>
                </a:lnTo>
                <a:close/>
              </a:path>
            </a:pathLst>
          </a:custGeom>
          <a:solidFill>
            <a:srgbClr val="EDCE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 descr="Una mujer en frente de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07EA23F3-2D61-3FBA-77BA-0A9A63E45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2" b="554"/>
          <a:stretch/>
        </p:blipFill>
        <p:spPr>
          <a:xfrm flipH="1">
            <a:off x="-5" y="1"/>
            <a:ext cx="6857999" cy="3310164"/>
          </a:xfrm>
          <a:prstGeom prst="rect">
            <a:avLst/>
          </a:prstGeom>
        </p:spPr>
      </p:pic>
      <p:sp>
        <p:nvSpPr>
          <p:cNvPr id="28" name="Diagrama de flujo: entrada manual 27">
            <a:extLst>
              <a:ext uri="{FF2B5EF4-FFF2-40B4-BE49-F238E27FC236}">
                <a16:creationId xmlns:a16="http://schemas.microsoft.com/office/drawing/2014/main" id="{D115D252-1D4B-7178-D7C8-AB04569044CA}"/>
              </a:ext>
            </a:extLst>
          </p:cNvPr>
          <p:cNvSpPr/>
          <p:nvPr/>
        </p:nvSpPr>
        <p:spPr>
          <a:xfrm>
            <a:off x="441195" y="5041093"/>
            <a:ext cx="2511562" cy="772192"/>
          </a:xfrm>
          <a:prstGeom prst="flowChartManualInput">
            <a:avLst/>
          </a:prstGeom>
          <a:solidFill>
            <a:srgbClr val="009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2591063-4F36-920D-2A59-4E89E75EC2E3}"/>
              </a:ext>
            </a:extLst>
          </p:cNvPr>
          <p:cNvSpPr/>
          <p:nvPr/>
        </p:nvSpPr>
        <p:spPr>
          <a:xfrm>
            <a:off x="-5" y="7939043"/>
            <a:ext cx="6857999" cy="1966955"/>
          </a:xfrm>
          <a:custGeom>
            <a:avLst/>
            <a:gdLst>
              <a:gd name="connsiteX0" fmla="*/ 0 w 6550385"/>
              <a:gd name="connsiteY0" fmla="*/ 0 h 1067522"/>
              <a:gd name="connsiteX1" fmla="*/ 6550385 w 6550385"/>
              <a:gd name="connsiteY1" fmla="*/ 0 h 1067522"/>
              <a:gd name="connsiteX2" fmla="*/ 6550385 w 6550385"/>
              <a:gd name="connsiteY2" fmla="*/ 1067522 h 1067522"/>
              <a:gd name="connsiteX3" fmla="*/ 0 w 6550385"/>
              <a:gd name="connsiteY3" fmla="*/ 1067522 h 1067522"/>
              <a:gd name="connsiteX4" fmla="*/ 0 w 6550385"/>
              <a:gd name="connsiteY4" fmla="*/ 0 h 1067522"/>
              <a:gd name="connsiteX0" fmla="*/ 0 w 6550385"/>
              <a:gd name="connsiteY0" fmla="*/ 342900 h 1410422"/>
              <a:gd name="connsiteX1" fmla="*/ 6550385 w 6550385"/>
              <a:gd name="connsiteY1" fmla="*/ 0 h 1410422"/>
              <a:gd name="connsiteX2" fmla="*/ 6550385 w 6550385"/>
              <a:gd name="connsiteY2" fmla="*/ 1410422 h 1410422"/>
              <a:gd name="connsiteX3" fmla="*/ 0 w 6550385"/>
              <a:gd name="connsiteY3" fmla="*/ 1410422 h 1410422"/>
              <a:gd name="connsiteX4" fmla="*/ 0 w 6550385"/>
              <a:gd name="connsiteY4" fmla="*/ 342900 h 1410422"/>
              <a:gd name="connsiteX0" fmla="*/ 12700 w 6550385"/>
              <a:gd name="connsiteY0" fmla="*/ 550391 h 1410422"/>
              <a:gd name="connsiteX1" fmla="*/ 6550385 w 6550385"/>
              <a:gd name="connsiteY1" fmla="*/ 0 h 1410422"/>
              <a:gd name="connsiteX2" fmla="*/ 6550385 w 6550385"/>
              <a:gd name="connsiteY2" fmla="*/ 1410422 h 1410422"/>
              <a:gd name="connsiteX3" fmla="*/ 0 w 6550385"/>
              <a:gd name="connsiteY3" fmla="*/ 1410422 h 1410422"/>
              <a:gd name="connsiteX4" fmla="*/ 12700 w 6550385"/>
              <a:gd name="connsiteY4" fmla="*/ 550391 h 141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0385" h="1410422">
                <a:moveTo>
                  <a:pt x="12700" y="550391"/>
                </a:moveTo>
                <a:lnTo>
                  <a:pt x="6550385" y="0"/>
                </a:lnTo>
                <a:lnTo>
                  <a:pt x="6550385" y="1410422"/>
                </a:lnTo>
                <a:lnTo>
                  <a:pt x="0" y="1410422"/>
                </a:lnTo>
                <a:lnTo>
                  <a:pt x="12700" y="55039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2904CF-1AED-C66D-7950-A51C76D2734C}"/>
              </a:ext>
            </a:extLst>
          </p:cNvPr>
          <p:cNvSpPr txBox="1"/>
          <p:nvPr/>
        </p:nvSpPr>
        <p:spPr>
          <a:xfrm>
            <a:off x="441198" y="4209046"/>
            <a:ext cx="6014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Modificar la normativa sobre la designación de emisores electrónicos del Sistema de Emisión Electrónica (SEE) y establecer el uso obligatorio del Sistema Integrado de Registros Electrónicos (SIRE).</a:t>
            </a:r>
            <a:endParaRPr lang="es-PE" sz="1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64C5A58-EB57-7FD2-2B3D-1DD154493CBC}"/>
              </a:ext>
            </a:extLst>
          </p:cNvPr>
          <p:cNvSpPr txBox="1"/>
          <p:nvPr/>
        </p:nvSpPr>
        <p:spPr>
          <a:xfrm>
            <a:off x="421761" y="5898260"/>
            <a:ext cx="6014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</a:rPr>
              <a:t>Adelanta la designación como emisores electrónicos del Sistema de Emisión Electrónica (SEE).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</a:rPr>
              <a:t>Establece la obligación de emitir comprobantes electrónicos:</a:t>
            </a:r>
          </a:p>
          <a:p>
            <a:r>
              <a:rPr lang="es-MX" dirty="0">
                <a:solidFill>
                  <a:srgbClr val="0070C0"/>
                </a:solidFill>
              </a:rPr>
              <a:t>	- Desde la inscripción en el RUC ; o,</a:t>
            </a:r>
          </a:p>
          <a:p>
            <a:r>
              <a:rPr lang="es-MX" dirty="0">
                <a:solidFill>
                  <a:srgbClr val="0070C0"/>
                </a:solidFill>
              </a:rPr>
              <a:t>	- Si cambia del Nuevo RUS a otro Régimen Tributario, desde el primer</a:t>
            </a:r>
          </a:p>
          <a:p>
            <a:r>
              <a:rPr lang="es-MX" dirty="0">
                <a:solidFill>
                  <a:srgbClr val="0070C0"/>
                </a:solidFill>
              </a:rPr>
              <a:t>	  día calendario del mes siguiente de realizado dicho cambio.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</a:rPr>
              <a:t>Dispone el uso obligatorio del SIRE desde el periodo que se adquiere la obligación de llevar los registros.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49047DA-CF75-4571-31D9-506E3126D48C}"/>
              </a:ext>
            </a:extLst>
          </p:cNvPr>
          <p:cNvSpPr txBox="1"/>
          <p:nvPr/>
        </p:nvSpPr>
        <p:spPr>
          <a:xfrm>
            <a:off x="523739" y="9021622"/>
            <a:ext cx="6014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" b="1" dirty="0">
                <a:solidFill>
                  <a:srgbClr val="0070C0"/>
                </a:solidFill>
              </a:rPr>
              <a:t>01/06/2026</a:t>
            </a:r>
            <a:endParaRPr lang="es-ES" i="1" dirty="0">
              <a:solidFill>
                <a:srgbClr val="0070C0"/>
              </a:solidFill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047AE1B-5F6F-35D4-EEFE-FD1277346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804" y="155449"/>
            <a:ext cx="4818246" cy="297040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D5B3F72-26B8-868F-4CDF-9B5990D038D2}"/>
              </a:ext>
            </a:extLst>
          </p:cNvPr>
          <p:cNvSpPr txBox="1"/>
          <p:nvPr/>
        </p:nvSpPr>
        <p:spPr>
          <a:xfrm>
            <a:off x="523738" y="5342925"/>
            <a:ext cx="242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Aspectos principales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7" name="Diagrama de flujo: entrada manual 26">
            <a:extLst>
              <a:ext uri="{FF2B5EF4-FFF2-40B4-BE49-F238E27FC236}">
                <a16:creationId xmlns:a16="http://schemas.microsoft.com/office/drawing/2014/main" id="{FB4CAA5C-A1A4-08C4-5317-0CDDBE065E51}"/>
              </a:ext>
            </a:extLst>
          </p:cNvPr>
          <p:cNvSpPr/>
          <p:nvPr/>
        </p:nvSpPr>
        <p:spPr>
          <a:xfrm>
            <a:off x="441195" y="3461708"/>
            <a:ext cx="1349505" cy="684257"/>
          </a:xfrm>
          <a:prstGeom prst="flowChartManualInput">
            <a:avLst/>
          </a:prstGeom>
          <a:solidFill>
            <a:srgbClr val="009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CA844-2B0D-B4AA-AD91-775C125DF519}"/>
              </a:ext>
            </a:extLst>
          </p:cNvPr>
          <p:cNvSpPr txBox="1"/>
          <p:nvPr/>
        </p:nvSpPr>
        <p:spPr>
          <a:xfrm>
            <a:off x="523738" y="3686978"/>
            <a:ext cx="116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Objeto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0" name="Diagrama de flujo: entrada manual 29">
            <a:extLst>
              <a:ext uri="{FF2B5EF4-FFF2-40B4-BE49-F238E27FC236}">
                <a16:creationId xmlns:a16="http://schemas.microsoft.com/office/drawing/2014/main" id="{C7E0EE6A-5310-6564-A49C-59732DE10BB6}"/>
              </a:ext>
            </a:extLst>
          </p:cNvPr>
          <p:cNvSpPr/>
          <p:nvPr/>
        </p:nvSpPr>
        <p:spPr>
          <a:xfrm>
            <a:off x="441195" y="8274284"/>
            <a:ext cx="1349505" cy="684257"/>
          </a:xfrm>
          <a:prstGeom prst="flowChartManualInput">
            <a:avLst/>
          </a:prstGeom>
          <a:solidFill>
            <a:srgbClr val="009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FA6117A-C15D-901C-6B06-8EA9936F253F}"/>
              </a:ext>
            </a:extLst>
          </p:cNvPr>
          <p:cNvSpPr txBox="1"/>
          <p:nvPr/>
        </p:nvSpPr>
        <p:spPr>
          <a:xfrm>
            <a:off x="523738" y="8532793"/>
            <a:ext cx="116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Vigencia</a:t>
            </a:r>
            <a:endParaRPr lang="es-PE" b="1" dirty="0">
              <a:solidFill>
                <a:schemeClr val="bg1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C4732CED-424D-0DBE-1118-DD633B07B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804" y="155449"/>
            <a:ext cx="4818246" cy="29704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DA6C526-35DF-33ED-BBC3-A1A05B89EF62}"/>
              </a:ext>
            </a:extLst>
          </p:cNvPr>
          <p:cNvSpPr txBox="1"/>
          <p:nvPr/>
        </p:nvSpPr>
        <p:spPr>
          <a:xfrm>
            <a:off x="530198" y="829592"/>
            <a:ext cx="3838602" cy="246221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Modificación de la normativa sobre la designación de emisores electrónicos y la obligación de usar el SIRE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sz="2000" b="1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R.S. </a:t>
            </a:r>
            <a:r>
              <a:rPr lang="es-ES" sz="2000" b="1" dirty="0" err="1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N°</a:t>
            </a:r>
            <a:r>
              <a:rPr lang="es-ES" sz="2000" b="1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075 - 2026</a:t>
            </a:r>
            <a:endParaRPr lang="es-ES" sz="2000" b="1" dirty="0">
              <a:solidFill>
                <a:srgbClr val="FFC000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0A2A765-A5D2-9ACE-F856-03544E8F489F}"/>
              </a:ext>
            </a:extLst>
          </p:cNvPr>
          <p:cNvSpPr/>
          <p:nvPr/>
        </p:nvSpPr>
        <p:spPr>
          <a:xfrm>
            <a:off x="5200650" y="9392480"/>
            <a:ext cx="1657350" cy="513518"/>
          </a:xfrm>
          <a:prstGeom prst="rect">
            <a:avLst/>
          </a:prstGeom>
          <a:solidFill>
            <a:srgbClr val="009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EB0F96-029A-7B36-2945-0E16222C8E61}"/>
              </a:ext>
            </a:extLst>
          </p:cNvPr>
          <p:cNvSpPr txBox="1"/>
          <p:nvPr/>
        </p:nvSpPr>
        <p:spPr>
          <a:xfrm>
            <a:off x="5692638" y="9464573"/>
            <a:ext cx="116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INGP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7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142</Words>
  <Application>Microsoft Office PowerPoint</Application>
  <PresentationFormat>A4 (210 x 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Agapito Javier Vladimir</dc:creator>
  <cp:lastModifiedBy>Saavedra Cerdan Percy Gustavo</cp:lastModifiedBy>
  <cp:revision>11</cp:revision>
  <dcterms:created xsi:type="dcterms:W3CDTF">2026-02-25T14:18:06Z</dcterms:created>
  <dcterms:modified xsi:type="dcterms:W3CDTF">2026-05-05T17:07:19Z</dcterms:modified>
</cp:coreProperties>
</file>